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27" r:id="rId3"/>
    <p:sldId id="424" r:id="rId4"/>
    <p:sldId id="425" r:id="rId5"/>
    <p:sldId id="426" r:id="rId6"/>
    <p:sldId id="428" r:id="rId7"/>
    <p:sldId id="429" r:id="rId8"/>
    <p:sldId id="430" r:id="rId9"/>
    <p:sldId id="432" r:id="rId10"/>
    <p:sldId id="436" r:id="rId11"/>
    <p:sldId id="437" r:id="rId12"/>
    <p:sldId id="439" r:id="rId13"/>
    <p:sldId id="438" r:id="rId14"/>
    <p:sldId id="440" r:id="rId15"/>
    <p:sldId id="441" r:id="rId16"/>
    <p:sldId id="442" r:id="rId17"/>
    <p:sldId id="444" r:id="rId18"/>
    <p:sldId id="443" r:id="rId1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AEDB5-2D37-42A3-B78E-755065BE1B86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DA320-EEDA-45A0-B420-CF401212EE3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787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" y="0"/>
          <a:ext cx="2257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Photo Editor-foto" r:id="rId3" imgW="2257740" imgH="743054" progId="">
                  <p:embed/>
                </p:oleObj>
              </mc:Choice>
              <mc:Fallback>
                <p:oleObj name="Photo Editor-foto" r:id="rId3" imgW="2257740" imgH="74305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0"/>
                        <a:ext cx="22574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AEC5E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857364"/>
            <a:ext cx="8229600" cy="426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CC5A-0663-4D87-A25B-696B576DFBAB}" type="datetimeFigureOut">
              <a:rPr lang="nb-NO" smtClean="0"/>
              <a:pPr/>
              <a:t>05.06.2014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6E1A9-E5A2-47B3-ACFC-C046C1989831}" type="slidenum">
              <a:rPr lang="nb-NO" smtClean="0"/>
              <a:pPr/>
              <a:t>‹#›</a:t>
            </a:fld>
            <a:endParaRPr lang="nb-NO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0"/>
          <a:ext cx="2257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Photo Editor-foto" r:id="rId14" imgW="2257740" imgH="743054" progId="">
                  <p:embed/>
                </p:oleObj>
              </mc:Choice>
              <mc:Fallback>
                <p:oleObj name="Photo Editor-foto" r:id="rId14" imgW="2257740" imgH="74305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0"/>
                        <a:ext cx="225742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AEC5E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2"/>
                </a:solidFill>
              </a:rPr>
              <a:t>Bevaring og tilgjengeliggjøring- </a:t>
            </a:r>
            <a:br>
              <a:rPr lang="nb-NO" dirty="0" smtClean="0">
                <a:solidFill>
                  <a:schemeClr val="tx2"/>
                </a:solidFill>
              </a:rPr>
            </a:br>
            <a:r>
              <a:rPr lang="nb-NO" dirty="0" smtClean="0">
                <a:solidFill>
                  <a:schemeClr val="tx2"/>
                </a:solidFill>
              </a:rPr>
              <a:t>Hvor ligger forbedringspotensialet?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Arne-Kristian Groven,</a:t>
            </a:r>
          </a:p>
          <a:p>
            <a:r>
              <a:rPr lang="nb-NO" sz="2800" dirty="0" smtClean="0"/>
              <a:t>KDRS-samling, Trondheim </a:t>
            </a:r>
          </a:p>
          <a:p>
            <a:r>
              <a:rPr lang="nb-NO" sz="2400" dirty="0" smtClean="0"/>
              <a:t>05.06  2014</a:t>
            </a:r>
            <a:endParaRPr 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Operasjonelle krav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Kravene til dokumentasjon må kunne settes ut i livet på en effektiv måte</a:t>
            </a:r>
          </a:p>
          <a:p>
            <a:pPr lvl="1"/>
            <a:r>
              <a:rPr lang="nb-NO" dirty="0" smtClean="0"/>
              <a:t>Det må aksepteres variasjon i dokumentasjonsinnhold og formater</a:t>
            </a:r>
          </a:p>
          <a:p>
            <a:pPr lvl="1"/>
            <a:r>
              <a:rPr lang="nb-NO" dirty="0" smtClean="0"/>
              <a:t>Men informasjonsinnholdet må til slutt ende opp i en felles metadata-pool</a:t>
            </a:r>
          </a:p>
          <a:p>
            <a:r>
              <a:rPr lang="nb-NO" dirty="0" smtClean="0"/>
              <a:t>Det må være mulig å tappe informasjon, gjentatte ganger, fra så vel fagsystem som sakarkivsystem </a:t>
            </a:r>
          </a:p>
          <a:p>
            <a:pPr lvl="1"/>
            <a:r>
              <a:rPr lang="nb-NO" dirty="0" smtClean="0"/>
              <a:t>som er i henhold til et sett med bevaringskrav</a:t>
            </a:r>
          </a:p>
          <a:p>
            <a:r>
              <a:rPr lang="nb-NO" dirty="0" smtClean="0"/>
              <a:t>Vi er i ferd med å igangsette eksperimenter på dette nå i disse dager…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550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Tilgjengeliggjøring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Hva kan vi lære av andre fagområder?</a:t>
            </a:r>
          </a:p>
          <a:p>
            <a:r>
              <a:rPr lang="nb-NO" dirty="0" smtClean="0"/>
              <a:t>Ta for eksempel seismikk</a:t>
            </a:r>
          </a:p>
          <a:p>
            <a:r>
              <a:rPr lang="nb-NO" dirty="0" smtClean="0"/>
              <a:t>Tidligere genererte de rådata</a:t>
            </a:r>
          </a:p>
          <a:p>
            <a:pPr lvl="1"/>
            <a:r>
              <a:rPr lang="nb-NO" dirty="0" smtClean="0"/>
              <a:t>Som så ble bearbeidet</a:t>
            </a:r>
          </a:p>
          <a:p>
            <a:pPr lvl="1"/>
            <a:r>
              <a:rPr lang="nb-NO" dirty="0" smtClean="0"/>
              <a:t>Før rådataene ble kastet</a:t>
            </a:r>
          </a:p>
          <a:p>
            <a:r>
              <a:rPr lang="nb-NO" dirty="0" smtClean="0"/>
              <a:t>Nå ser de verdien av å ta vare på rådata med omkringliggende dokumentasjon</a:t>
            </a:r>
          </a:p>
          <a:p>
            <a:pPr lvl="1"/>
            <a:r>
              <a:rPr lang="nb-NO" dirty="0" smtClean="0"/>
              <a:t>Fordi det utvikles stadig mer sofistikerte måter å bearbeide disse rådataene på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35433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Tilgjengeliggjøring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Hva med vår bransje?</a:t>
            </a:r>
          </a:p>
          <a:p>
            <a:r>
              <a:rPr lang="nb-NO" dirty="0" smtClean="0"/>
              <a:t>Hva med bevaring av digitalt materiale?</a:t>
            </a:r>
          </a:p>
          <a:p>
            <a:r>
              <a:rPr lang="nb-NO" dirty="0" smtClean="0"/>
              <a:t>Våre rådata:</a:t>
            </a:r>
          </a:p>
          <a:p>
            <a:pPr lvl="1"/>
            <a:r>
              <a:rPr lang="nb-NO" dirty="0" smtClean="0"/>
              <a:t>Databaseinnhold, eksempelvis</a:t>
            </a:r>
          </a:p>
          <a:p>
            <a:pPr lvl="1"/>
            <a:r>
              <a:rPr lang="nb-NO" dirty="0" smtClean="0"/>
              <a:t>Tilhørende dokumenter…</a:t>
            </a:r>
          </a:p>
          <a:p>
            <a:r>
              <a:rPr lang="nb-NO" dirty="0" smtClean="0"/>
              <a:t>Våre bearbeidede data</a:t>
            </a:r>
            <a:endParaRPr lang="nb-NO" dirty="0"/>
          </a:p>
          <a:p>
            <a:pPr lvl="1"/>
            <a:r>
              <a:rPr lang="nb-NO" dirty="0" smtClean="0"/>
              <a:t>Noark-4 uttrekk</a:t>
            </a:r>
          </a:p>
          <a:p>
            <a:pPr lvl="1"/>
            <a:r>
              <a:rPr lang="nb-NO" dirty="0" err="1" smtClean="0"/>
              <a:t>Noark</a:t>
            </a:r>
            <a:r>
              <a:rPr lang="nb-NO" dirty="0" smtClean="0"/>
              <a:t> 5 uttrekk</a:t>
            </a:r>
          </a:p>
          <a:p>
            <a:pPr lvl="1"/>
            <a:r>
              <a:rPr lang="nb-NO" dirty="0"/>
              <a:t>S</a:t>
            </a:r>
            <a:r>
              <a:rPr lang="nb-NO" dirty="0" smtClean="0"/>
              <a:t>pesialiserte uttrekk fra fagsystem…</a:t>
            </a:r>
          </a:p>
          <a:p>
            <a:r>
              <a:rPr lang="nb-NO" dirty="0" smtClean="0"/>
              <a:t>Hvordan skal dataene brukes?</a:t>
            </a:r>
            <a:endParaRPr lang="nb-NO" baseline="-25000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8318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NB!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Databaseinnholdet som hentes inn må kunne avgrenses</a:t>
            </a:r>
          </a:p>
          <a:p>
            <a:pPr lvl="1"/>
            <a:r>
              <a:rPr lang="nb-NO" dirty="0"/>
              <a:t>Fjern det vi vet ikke har en verdi i depot</a:t>
            </a:r>
            <a:endParaRPr lang="nb-NO" dirty="0" smtClean="0"/>
          </a:p>
          <a:p>
            <a:r>
              <a:rPr lang="nb-NO" dirty="0" smtClean="0"/>
              <a:t>Et databaseinnhold uten forklarende dokumentasjon har null verdi</a:t>
            </a:r>
          </a:p>
          <a:p>
            <a:pPr lvl="1"/>
            <a:r>
              <a:rPr lang="nb-NO" dirty="0" smtClean="0"/>
              <a:t>Både som arkivpakke</a:t>
            </a:r>
          </a:p>
          <a:p>
            <a:pPr lvl="1"/>
            <a:r>
              <a:rPr lang="nb-NO" dirty="0" smtClean="0"/>
              <a:t>Og visningspakke</a:t>
            </a:r>
          </a:p>
          <a:p>
            <a:r>
              <a:rPr lang="nb-NO" dirty="0" smtClean="0"/>
              <a:t>Tilleggsdokumentasjon må frembringes for å generere </a:t>
            </a:r>
            <a:r>
              <a:rPr lang="nb-NO" dirty="0" err="1" smtClean="0"/>
              <a:t>bevaringsverdi</a:t>
            </a:r>
            <a:endParaRPr lang="nb-NO" dirty="0" smtClean="0"/>
          </a:p>
          <a:p>
            <a:pPr lvl="1"/>
            <a:r>
              <a:rPr lang="nb-NO" dirty="0" smtClean="0"/>
              <a:t>Men framtidens metoder kan kanskje </a:t>
            </a:r>
            <a:r>
              <a:rPr lang="nb-NO" dirty="0" err="1" smtClean="0"/>
              <a:t>nyttegjøre</a:t>
            </a:r>
            <a:r>
              <a:rPr lang="nb-NO" dirty="0" smtClean="0"/>
              <a:t> seg dokumentasjonen bedre enn det vi klarer i dag?!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6340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Arkivpakken og visningspakken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Lag arkivpakken slik at den overlever mange visningspakker</a:t>
            </a:r>
          </a:p>
          <a:p>
            <a:r>
              <a:rPr lang="nb-NO" dirty="0" smtClean="0"/>
              <a:t>Hva med å generere visningspakker samtidig med arkivpakker?</a:t>
            </a:r>
          </a:p>
          <a:p>
            <a:r>
              <a:rPr lang="nb-NO" dirty="0" smtClean="0"/>
              <a:t>Hva er mest velegnet </a:t>
            </a:r>
            <a:r>
              <a:rPr lang="nb-NO" dirty="0" err="1" smtClean="0"/>
              <a:t>granularitet</a:t>
            </a:r>
            <a:r>
              <a:rPr lang="nb-NO" dirty="0" smtClean="0"/>
              <a:t> på visningspakken?</a:t>
            </a:r>
          </a:p>
          <a:p>
            <a:r>
              <a:rPr lang="nb-NO" dirty="0" smtClean="0"/>
              <a:t>I tilfellet </a:t>
            </a:r>
            <a:r>
              <a:rPr lang="nb-NO" dirty="0" err="1" smtClean="0"/>
              <a:t>Noark</a:t>
            </a:r>
            <a:r>
              <a:rPr lang="nb-NO" dirty="0" smtClean="0"/>
              <a:t>:</a:t>
            </a:r>
          </a:p>
          <a:p>
            <a:pPr lvl="1"/>
            <a:r>
              <a:rPr lang="nb-NO" dirty="0" smtClean="0"/>
              <a:t>Det periodiserte uttrekket? Saken? Journalposten?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88631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Bruksscenariet vil forandre seg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Krav til tilgjengeliggjøring/visning vil forandre seg over tid</a:t>
            </a:r>
          </a:p>
          <a:p>
            <a:r>
              <a:rPr lang="nb-NO" dirty="0" smtClean="0"/>
              <a:t>Derfor er det veldig viktig å frikoble visningspakken av arkivpakken (OAIS terminologi)</a:t>
            </a:r>
          </a:p>
        </p:txBody>
      </p:sp>
    </p:spTree>
    <p:extLst>
      <p:ext uri="{BB962C8B-B14F-4D97-AF65-F5344CB8AC3E}">
        <p14:creationId xmlns:p14="http://schemas.microsoft.com/office/powerpoint/2010/main" val="2557009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Fra arkivskaper til depot:</a:t>
            </a:r>
          </a:p>
          <a:p>
            <a:r>
              <a:rPr lang="nb-NO" dirty="0" smtClean="0"/>
              <a:t>Vi har/er i ferd med å løse tekniske utfordringer eksempelvis knyttet til databasebevaring</a:t>
            </a:r>
          </a:p>
          <a:p>
            <a:r>
              <a:rPr lang="nb-NO" dirty="0" smtClean="0"/>
              <a:t>Men håndtering av omkringliggende dokumentasjon (beskrivelser og metadata på ulikenivå) må forbedres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534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Bekymringer over  å ta med for mye metainformasjon til depot har overskygget det faktum at vi faktisk får inn for lite</a:t>
            </a:r>
          </a:p>
          <a:p>
            <a:r>
              <a:rPr lang="nb-NO" dirty="0" smtClean="0"/>
              <a:t>Vi kan ikke i dag forutsi framtidig bruk</a:t>
            </a:r>
          </a:p>
          <a:p>
            <a:r>
              <a:rPr lang="nb-NO" dirty="0" smtClean="0"/>
              <a:t>Vi kan heller ikke forutsi hvordan metainformasjon kan utnyttes</a:t>
            </a:r>
          </a:p>
          <a:p>
            <a:r>
              <a:rPr lang="nb-NO" dirty="0" smtClean="0"/>
              <a:t>Men vi bør gjøre alt vi kan for å forhindre at metainformasjon mistes!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4810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Fra arkivskaper til depotbruker:</a:t>
            </a:r>
          </a:p>
          <a:p>
            <a:r>
              <a:rPr lang="nb-NO" dirty="0" smtClean="0"/>
              <a:t>Visningsformatene (</a:t>
            </a:r>
            <a:r>
              <a:rPr lang="nb-NO" dirty="0" err="1" smtClean="0"/>
              <a:t>DIPer</a:t>
            </a:r>
            <a:r>
              <a:rPr lang="nb-NO" dirty="0" smtClean="0"/>
              <a:t>) vil endre seg med mye større hyppighet enn (</a:t>
            </a:r>
            <a:r>
              <a:rPr lang="nb-NO" dirty="0" err="1" smtClean="0"/>
              <a:t>AIPer</a:t>
            </a:r>
            <a:r>
              <a:rPr lang="nb-NO" dirty="0" smtClean="0"/>
              <a:t>)</a:t>
            </a:r>
          </a:p>
          <a:p>
            <a:r>
              <a:rPr lang="nb-NO" dirty="0" smtClean="0"/>
              <a:t>Ta derfor høyde for dette! </a:t>
            </a:r>
          </a:p>
          <a:p>
            <a:r>
              <a:rPr lang="nb-NO" dirty="0" smtClean="0"/>
              <a:t>Dokumentasjon av autentisitet vil sannsynligvis også spille en stadig større rolle</a:t>
            </a:r>
          </a:p>
          <a:p>
            <a:r>
              <a:rPr lang="nb-NO" dirty="0" smtClean="0"/>
              <a:t>Derfor vil det kreves mer på veien fra arkivskaper </a:t>
            </a:r>
            <a:r>
              <a:rPr lang="nb-NO" smtClean="0"/>
              <a:t>til depotbruker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426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Bare et lite apropos før jeg begynner… fortsetter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J</a:t>
            </a:r>
            <a:r>
              <a:rPr lang="nb-NO" dirty="0" smtClean="0"/>
              <a:t>eg vil formidle til dere erfaringer og tanker med utgangspunkt i FoU nære prosjekter</a:t>
            </a:r>
          </a:p>
          <a:p>
            <a:r>
              <a:rPr lang="nb-NO" dirty="0" smtClean="0"/>
              <a:t>Dette er alt ikke Riksarkivets vedtatte policy</a:t>
            </a:r>
          </a:p>
          <a:p>
            <a:r>
              <a:rPr lang="nb-NO" dirty="0" smtClean="0"/>
              <a:t>Men resultatene av disse FoU nære prosjektene kan påvirke Riksarkivets/ Arkivverkets framtidige retning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2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Pianola… </a:t>
            </a:r>
            <a:br>
              <a:rPr lang="nb-NO" dirty="0" smtClean="0"/>
            </a:br>
            <a:r>
              <a:rPr lang="nb-NO" dirty="0" smtClean="0"/>
              <a:t>eller hva jeg lærte på Ringve i går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16981"/>
            <a:ext cx="4038600" cy="2692400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nb-NO" dirty="0" smtClean="0"/>
          </a:p>
          <a:p>
            <a:r>
              <a:rPr lang="nb-NO" dirty="0" smtClean="0"/>
              <a:t>For det første at det som kommer ut er helt avhengig av det som kommer inn!</a:t>
            </a:r>
          </a:p>
          <a:p>
            <a:r>
              <a:rPr lang="nb-NO" dirty="0" smtClean="0"/>
              <a:t>For det andre at produksjonen av det som mates inn delvis kan automatiseres, jfr. Grieg som automatisert produserte hullene i rullen mens han spilte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61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Jeg tror at…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9702"/>
            <a:ext cx="4038600" cy="3026958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Kvaliteten på denne rullen blir bedre dersom den produseres halvautomatisk, enn om…</a:t>
            </a:r>
          </a:p>
          <a:p>
            <a:r>
              <a:rPr lang="nb-NO" dirty="0" smtClean="0"/>
              <a:t>Noen sitter med linjal og manuelt lager hullene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978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Dette oppsummerer </a:t>
            </a:r>
            <a:r>
              <a:rPr lang="nb-NO" dirty="0" smtClean="0"/>
              <a:t>det </a:t>
            </a:r>
            <a:r>
              <a:rPr lang="nb-NO" dirty="0" smtClean="0"/>
              <a:t>meste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Om</a:t>
            </a:r>
            <a:r>
              <a:rPr lang="nb-NO" dirty="0" smtClean="0"/>
              <a:t> </a:t>
            </a:r>
            <a:r>
              <a:rPr lang="nb-NO" dirty="0"/>
              <a:t>problemene </a:t>
            </a:r>
            <a:r>
              <a:rPr lang="nb-NO" dirty="0" smtClean="0"/>
              <a:t>vi </a:t>
            </a:r>
            <a:r>
              <a:rPr lang="nb-NO" dirty="0" smtClean="0"/>
              <a:t>i dag sliter </a:t>
            </a:r>
            <a:r>
              <a:rPr lang="nb-NO" dirty="0" smtClean="0"/>
              <a:t>med innenfor </a:t>
            </a:r>
            <a:r>
              <a:rPr lang="nb-NO" dirty="0"/>
              <a:t>digital </a:t>
            </a:r>
            <a:r>
              <a:rPr lang="nb-NO" dirty="0" smtClean="0"/>
              <a:t>bevaring </a:t>
            </a:r>
          </a:p>
          <a:p>
            <a:r>
              <a:rPr lang="nb-NO" dirty="0" smtClean="0"/>
              <a:t>Om hvor </a:t>
            </a:r>
            <a:r>
              <a:rPr lang="nb-NO" dirty="0" smtClean="0"/>
              <a:t>jeg </a:t>
            </a:r>
            <a:r>
              <a:rPr lang="nb-NO" dirty="0" smtClean="0"/>
              <a:t>tror </a:t>
            </a:r>
            <a:r>
              <a:rPr lang="nb-NO" dirty="0" smtClean="0"/>
              <a:t>løsningen på </a:t>
            </a:r>
            <a:r>
              <a:rPr lang="nb-NO" dirty="0" smtClean="0"/>
              <a:t>en del av problemene kan ligge</a:t>
            </a:r>
            <a:endParaRPr lang="nb-NO" dirty="0" smtClean="0"/>
          </a:p>
          <a:p>
            <a:r>
              <a:rPr lang="nb-NO" i="1" dirty="0" smtClean="0"/>
              <a:t>Men det er mye </a:t>
            </a:r>
            <a:r>
              <a:rPr lang="nb-NO" i="1" dirty="0" smtClean="0"/>
              <a:t>som </a:t>
            </a:r>
            <a:r>
              <a:rPr lang="nb-NO" i="1" dirty="0" smtClean="0"/>
              <a:t>bør utdypes og diskuteres</a:t>
            </a:r>
            <a:r>
              <a:rPr lang="nb-NO" i="1" dirty="0" smtClean="0"/>
              <a:t>…</a:t>
            </a:r>
          </a:p>
          <a:p>
            <a:r>
              <a:rPr lang="nb-NO" i="1" dirty="0" smtClean="0"/>
              <a:t>… så la meg begynne</a:t>
            </a:r>
            <a:endParaRPr lang="nb-NO" i="1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2840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status?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Jeg er med i et kartleggingsprosjekt sammen med flere her i salen</a:t>
            </a:r>
          </a:p>
          <a:p>
            <a:pPr lvl="1"/>
            <a:r>
              <a:rPr lang="nb-NO" dirty="0" smtClean="0"/>
              <a:t>Vi skal tallfeste antall bevaringsverdige innleveringer (uttrekk) fra ulike typer systemer i kommunal sektor som ligger og venter på oss</a:t>
            </a:r>
          </a:p>
          <a:p>
            <a:pPr lvl="1"/>
            <a:r>
              <a:rPr lang="nb-NO" dirty="0" smtClean="0"/>
              <a:t>TALLET ER STORT!</a:t>
            </a:r>
          </a:p>
          <a:p>
            <a:r>
              <a:rPr lang="nb-NO" dirty="0" smtClean="0"/>
              <a:t>Tar vi med statlig sektor, som også bør kartlegges</a:t>
            </a:r>
          </a:p>
          <a:p>
            <a:pPr lvl="1"/>
            <a:r>
              <a:rPr lang="nb-NO" dirty="0" smtClean="0"/>
              <a:t>TALLET BLIR ANTAGELIG DOBBELT SÅ STORT(!?)</a:t>
            </a:r>
          </a:p>
          <a:p>
            <a:r>
              <a:rPr lang="nb-NO" dirty="0" smtClean="0"/>
              <a:t>Antall personer med kompetanse til å lage kvalitativt gode innleveringer</a:t>
            </a:r>
          </a:p>
          <a:p>
            <a:pPr lvl="1"/>
            <a:r>
              <a:rPr lang="nb-NO" dirty="0" smtClean="0"/>
              <a:t>FÅ PERSONER!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8033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Med dette som bakgrunn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Vi kan ikke sitte og «mekke manuelt» i framtida der hvor vi kan unngå det</a:t>
            </a:r>
            <a:endParaRPr lang="nb-NO" dirty="0"/>
          </a:p>
          <a:p>
            <a:r>
              <a:rPr lang="nb-NO" dirty="0" smtClean="0"/>
              <a:t>Vi kan ikke la vær å stille strengere krav til både arkivskaper og deres systemleverandører</a:t>
            </a:r>
          </a:p>
          <a:p>
            <a:pPr lvl="1"/>
            <a:r>
              <a:rPr lang="nb-NO" dirty="0" smtClean="0"/>
              <a:t>Arkiv- og IT personell hos arkivskaper må samarbeide mer, arkivskaper og systemleverandør like så</a:t>
            </a:r>
          </a:p>
          <a:p>
            <a:pPr lvl="1"/>
            <a:r>
              <a:rPr lang="nb-NO" dirty="0" smtClean="0"/>
              <a:t>Systemenes livssyklus er ingen unnskyldning for ikke å sørge for at veldokumenterte data kommer inn i depot</a:t>
            </a:r>
          </a:p>
        </p:txBody>
      </p:sp>
    </p:spTree>
    <p:extLst>
      <p:ext uri="{BB962C8B-B14F-4D97-AF65-F5344CB8AC3E}">
        <p14:creationId xmlns:p14="http://schemas.microsoft.com/office/powerpoint/2010/main" val="3075988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ved innlevering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La oss ta databasebevaring som eksempel</a:t>
            </a:r>
          </a:p>
          <a:p>
            <a:r>
              <a:rPr lang="nb-NO" dirty="0" smtClean="0"/>
              <a:t>I Danmark, eksempelvis, stilles det (så vidt jeg forstår) mye strengere krav til arkivskaper og deres underleverandører hva gjelder dokumentasjon av databaser som skal innleveres. </a:t>
            </a:r>
            <a:r>
              <a:rPr lang="nb-NO" i="1" dirty="0" smtClean="0"/>
              <a:t>De bare må dokumentere!</a:t>
            </a:r>
          </a:p>
          <a:p>
            <a:r>
              <a:rPr lang="nb-NO" dirty="0" smtClean="0"/>
              <a:t>Selve databasen kan vi teknisk sett hente inn og bringe over i at bevaringsvennlig format i løpet av minutter eller timer. </a:t>
            </a:r>
            <a:r>
              <a:rPr lang="nb-NO" i="1" dirty="0" smtClean="0"/>
              <a:t>Problemet er løst!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687653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Tilbake til SIARD </a:t>
            </a:r>
            <a:r>
              <a:rPr lang="nb-NO" dirty="0" smtClean="0"/>
              <a:t>og arkivaren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Vi har i dag automatiserte måter å hente inn eksempelvis databaseinnhold , slik at tilliten til informasjonens opphav bevares, MEN:</a:t>
            </a:r>
          </a:p>
          <a:p>
            <a:r>
              <a:rPr lang="nb-NO" dirty="0" smtClean="0"/>
              <a:t>Eksempelvis SIARD </a:t>
            </a:r>
            <a:r>
              <a:rPr lang="nb-NO" dirty="0" smtClean="0"/>
              <a:t>(Suite) gjør ikke arkivarens jobb</a:t>
            </a:r>
          </a:p>
          <a:p>
            <a:r>
              <a:rPr lang="nb-NO" dirty="0" smtClean="0"/>
              <a:t>Arkivarens jobb starter når SIARD har gjort sin, eller aller helst lenge </a:t>
            </a:r>
            <a:r>
              <a:rPr lang="nb-NO" dirty="0" smtClean="0"/>
              <a:t>før</a:t>
            </a:r>
            <a:endParaRPr lang="nb-NO" dirty="0" smtClean="0"/>
          </a:p>
          <a:p>
            <a:r>
              <a:rPr lang="nb-NO" dirty="0" smtClean="0"/>
              <a:t>Data(base)ordbok og </a:t>
            </a:r>
            <a:r>
              <a:rPr lang="nb-NO" dirty="0" smtClean="0"/>
              <a:t>all mulig annen </a:t>
            </a:r>
            <a:r>
              <a:rPr lang="nb-NO" dirty="0" smtClean="0"/>
              <a:t>dokumentasjon </a:t>
            </a:r>
            <a:r>
              <a:rPr lang="nb-NO" dirty="0" smtClean="0"/>
              <a:t>må</a:t>
            </a:r>
            <a:r>
              <a:rPr lang="nb-NO" dirty="0" smtClean="0"/>
              <a:t> </a:t>
            </a:r>
            <a:r>
              <a:rPr lang="nb-NO" dirty="0" smtClean="0"/>
              <a:t>vedlegges </a:t>
            </a:r>
            <a:r>
              <a:rPr lang="nb-NO" dirty="0" smtClean="0"/>
              <a:t>SIARD-filen for å få høykvalitetsmateriale i depot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1570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863</Words>
  <Application>Microsoft Office PowerPoint</Application>
  <PresentationFormat>Skjermfremvisning 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0" baseType="lpstr">
      <vt:lpstr>Office-tema</vt:lpstr>
      <vt:lpstr>Photo Editor-foto</vt:lpstr>
      <vt:lpstr>Bevaring og tilgjengeliggjøring-  Hvor ligger forbedringspotensialet?</vt:lpstr>
      <vt:lpstr>Bare et lite apropos før jeg begynner… fortsetter</vt:lpstr>
      <vt:lpstr>Pianola…  eller hva jeg lærte på Ringve i går</vt:lpstr>
      <vt:lpstr>Jeg tror at…</vt:lpstr>
      <vt:lpstr>Dette oppsummerer det meste</vt:lpstr>
      <vt:lpstr>Hva er status?</vt:lpstr>
      <vt:lpstr>Med dette som bakgrunn</vt:lpstr>
      <vt:lpstr>Krav ved innlevering</vt:lpstr>
      <vt:lpstr>Tilbake til SIARD og arkivaren</vt:lpstr>
      <vt:lpstr>Operasjonelle krav</vt:lpstr>
      <vt:lpstr>Tilgjengeliggjøring</vt:lpstr>
      <vt:lpstr>Tilgjengeliggjøring</vt:lpstr>
      <vt:lpstr>NB!</vt:lpstr>
      <vt:lpstr>Arkivpakken og visningspakken</vt:lpstr>
      <vt:lpstr>Bruksscenariet vil forandre seg</vt:lpstr>
      <vt:lpstr>Oppsummert</vt:lpstr>
      <vt:lpstr>Oppsummert</vt:lpstr>
      <vt:lpstr>Oppsummert</vt:lpstr>
    </vt:vector>
  </TitlesOfParts>
  <Company>Arkivverket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arngro</dc:creator>
  <cp:lastModifiedBy>akg</cp:lastModifiedBy>
  <cp:revision>272</cp:revision>
  <dcterms:created xsi:type="dcterms:W3CDTF">2012-03-08T10:31:33Z</dcterms:created>
  <dcterms:modified xsi:type="dcterms:W3CDTF">2014-06-05T07:38:43Z</dcterms:modified>
</cp:coreProperties>
</file>